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325" r:id="rId4"/>
    <p:sldId id="259" r:id="rId5"/>
    <p:sldId id="326" r:id="rId6"/>
    <p:sldId id="260" r:id="rId7"/>
    <p:sldId id="289" r:id="rId8"/>
    <p:sldId id="261" r:id="rId9"/>
    <p:sldId id="327" r:id="rId10"/>
    <p:sldId id="290" r:id="rId11"/>
    <p:sldId id="328" r:id="rId12"/>
    <p:sldId id="329" r:id="rId13"/>
    <p:sldId id="345" r:id="rId14"/>
    <p:sldId id="348" r:id="rId15"/>
    <p:sldId id="362" r:id="rId16"/>
    <p:sldId id="363" r:id="rId17"/>
    <p:sldId id="364" r:id="rId18"/>
    <p:sldId id="343" r:id="rId19"/>
    <p:sldId id="346" r:id="rId20"/>
    <p:sldId id="347" r:id="rId21"/>
    <p:sldId id="353" r:id="rId22"/>
    <p:sldId id="349" r:id="rId23"/>
    <p:sldId id="350" r:id="rId24"/>
    <p:sldId id="351" r:id="rId25"/>
    <p:sldId id="354" r:id="rId26"/>
    <p:sldId id="352" r:id="rId27"/>
    <p:sldId id="342" r:id="rId28"/>
    <p:sldId id="357" r:id="rId29"/>
    <p:sldId id="356" r:id="rId30"/>
    <p:sldId id="355" r:id="rId31"/>
    <p:sldId id="365" r:id="rId32"/>
    <p:sldId id="367" r:id="rId33"/>
    <p:sldId id="368" r:id="rId34"/>
    <p:sldId id="369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F0E"/>
    <a:srgbClr val="8F8475"/>
    <a:srgbClr val="776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1" d="100"/>
          <a:sy n="81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922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764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897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091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664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256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832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640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35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62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309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C0E1-65E0-47E2-B1C4-1C1E29BEC2EA}" type="datetimeFigureOut">
              <a:rPr lang="fr-BE" smtClean="0"/>
              <a:pPr/>
              <a:t>19/06/2018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C5E0-2295-4645-A9F8-231B5EE3B63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892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7018672" y="0"/>
            <a:ext cx="5173328" cy="5173328"/>
          </a:xfrm>
          <a:prstGeom prst="rect">
            <a:avLst/>
          </a:prstGeom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799" y="1122363"/>
            <a:ext cx="10141527" cy="3273791"/>
          </a:xfrm>
        </p:spPr>
        <p:txBody>
          <a:bodyPr>
            <a:noAutofit/>
          </a:bodyPr>
          <a:lstStyle/>
          <a:p>
            <a:r>
              <a:rPr lang="fr-BE" sz="5400" b="1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Élections communales 2018</a:t>
            </a:r>
            <a:br>
              <a:rPr lang="fr-BE" sz="5400" b="1" dirty="0" smtClean="0">
                <a:solidFill>
                  <a:srgbClr val="98BF0E"/>
                </a:solidFill>
                <a:latin typeface="Montserrat" panose="02000505000000020004" pitchFamily="2" charset="0"/>
              </a:rPr>
            </a:br>
            <a:r>
              <a:rPr lang="fr-BE" sz="2000" b="1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 </a:t>
            </a:r>
            <a:r>
              <a:rPr lang="fr-BE" sz="5400" b="1" dirty="0" smtClean="0">
                <a:solidFill>
                  <a:srgbClr val="98BF0E"/>
                </a:solidFill>
                <a:latin typeface="Montserrat" panose="02000505000000020004" pitchFamily="2" charset="0"/>
              </a:rPr>
              <a:t/>
            </a:r>
            <a:br>
              <a:rPr lang="fr-BE" sz="5400" b="1" dirty="0" smtClean="0">
                <a:solidFill>
                  <a:srgbClr val="98BF0E"/>
                </a:solidFill>
                <a:latin typeface="Montserrat" panose="02000505000000020004" pitchFamily="2" charset="0"/>
              </a:rPr>
            </a:br>
            <a:r>
              <a:rPr lang="fr-BE" sz="4400" b="1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Propositions du GRACQ pour Leuze-en-Hainaut</a:t>
            </a:r>
            <a:endParaRPr lang="fr-BE" sz="4400" b="1" dirty="0">
              <a:solidFill>
                <a:srgbClr val="98BF0E"/>
              </a:solidFill>
              <a:latin typeface="Montserrat" panose="02000505000000020004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785684" cy="3441616"/>
          </a:xfrm>
        </p:spPr>
        <p:txBody>
          <a:bodyPr>
            <a:noAutofit/>
          </a:bodyPr>
          <a:lstStyle/>
          <a:p>
            <a:r>
              <a:rPr lang="fr-BE" sz="4600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LE VÉLO, UNE QUESTION DE CULTURE ?</a:t>
            </a:r>
            <a:endParaRPr lang="fr-BE" sz="4600" dirty="0">
              <a:solidFill>
                <a:srgbClr val="98BF0E"/>
              </a:solidFill>
              <a:latin typeface="Montserrat" panose="02000505000000020004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397" y="236426"/>
            <a:ext cx="91154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36" y="5334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7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785684" cy="3441616"/>
          </a:xfrm>
        </p:spPr>
        <p:txBody>
          <a:bodyPr>
            <a:noAutofit/>
          </a:bodyPr>
          <a:lstStyle/>
          <a:p>
            <a:r>
              <a:rPr lang="fr-BE" sz="4600" dirty="0" smtClean="0">
                <a:solidFill>
                  <a:srgbClr val="92D050"/>
                </a:solidFill>
                <a:latin typeface="Montserrat" panose="02000505000000020004" pitchFamily="2" charset="0"/>
              </a:rPr>
              <a:t>Que peuvent faire les décideurs politiques pour le vélo à Leuze ?</a:t>
            </a:r>
            <a:endParaRPr lang="fr-BE" sz="4600" dirty="0">
              <a:solidFill>
                <a:srgbClr val="92D050"/>
              </a:solidFill>
              <a:latin typeface="Montserrat" panose="02000505000000020004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 smtClean="0">
                <a:solidFill>
                  <a:srgbClr val="98BF0E"/>
                </a:solidFill>
                <a:latin typeface="Montserrat"/>
              </a:rPr>
              <a:t>THEMATIQUES</a:t>
            </a:r>
            <a:endParaRPr lang="en-GB" sz="4000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/>
              <a:t>Itinéraires cyclables</a:t>
            </a:r>
          </a:p>
          <a:p>
            <a:r>
              <a:rPr lang="fr-BE" dirty="0" smtClean="0"/>
              <a:t>Entretien </a:t>
            </a:r>
            <a:r>
              <a:rPr lang="fr-BE" dirty="0"/>
              <a:t>du réseau</a:t>
            </a:r>
          </a:p>
          <a:p>
            <a:r>
              <a:rPr lang="fr-BE" dirty="0" smtClean="0"/>
              <a:t>Education des jeunes</a:t>
            </a:r>
          </a:p>
          <a:p>
            <a:r>
              <a:rPr lang="fr-BE" dirty="0" smtClean="0"/>
              <a:t>Encourager le vélo</a:t>
            </a:r>
          </a:p>
          <a:p>
            <a:r>
              <a:rPr lang="fr-BE" dirty="0" smtClean="0"/>
              <a:t>Politique cyclable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5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98BF0E"/>
                </a:solidFill>
                <a:latin typeface="Montserrat"/>
              </a:rPr>
              <a:t>ITINERAIRES CYCLABLES</a:t>
            </a:r>
            <a:endParaRPr lang="en-GB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1937"/>
            <a:ext cx="10515600" cy="396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/>
              <a:t>De quoi parle-t-on ?</a:t>
            </a:r>
          </a:p>
          <a:p>
            <a:r>
              <a:rPr lang="fr-BE" dirty="0" smtClean="0"/>
              <a:t>Parcours recommandé pour un déplacement à vélo</a:t>
            </a:r>
          </a:p>
          <a:p>
            <a:r>
              <a:rPr lang="fr-BE" dirty="0" smtClean="0"/>
              <a:t>Sécurisé, continu et clairement signalé</a:t>
            </a:r>
          </a:p>
          <a:p>
            <a:pPr marL="0" indent="0">
              <a:buNone/>
            </a:pPr>
            <a:r>
              <a:rPr lang="fr-BE" b="1" dirty="0" smtClean="0"/>
              <a:t>Les enjeux</a:t>
            </a:r>
          </a:p>
          <a:p>
            <a:pPr lvl="0"/>
            <a:r>
              <a:rPr lang="fr-BE" dirty="0" smtClean="0"/>
              <a:t>Partir des besoins et penser à une solution de porte à porte</a:t>
            </a:r>
          </a:p>
          <a:p>
            <a:pPr lvl="0"/>
            <a:r>
              <a:rPr lang="fr-BE" dirty="0" smtClean="0"/>
              <a:t>Créer un réseau cyclable visible, sûr, direct et agréable</a:t>
            </a:r>
          </a:p>
          <a:p>
            <a:pPr lvl="0"/>
            <a:r>
              <a:rPr lang="fr-BE" dirty="0" smtClean="0"/>
              <a:t>Augmenter l’attrait du vélo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cap="small" dirty="0">
                <a:solidFill>
                  <a:srgbClr val="98BF0E"/>
                </a:solidFill>
                <a:latin typeface="Montserrat"/>
              </a:rPr>
              <a:t>ITINERAIRES </a:t>
            </a:r>
            <a:r>
              <a:rPr lang="fr-BE" sz="3600" cap="small" dirty="0" smtClean="0">
                <a:solidFill>
                  <a:srgbClr val="98BF0E"/>
                </a:solidFill>
                <a:latin typeface="Montserrat"/>
              </a:rPr>
              <a:t>CYCLABLES – Situation actuelle</a:t>
            </a:r>
            <a:endParaRPr lang="en-GB" sz="3600" cap="small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9780"/>
            <a:ext cx="10515600" cy="38600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BE" dirty="0" smtClean="0"/>
          </a:p>
          <a:p>
            <a:r>
              <a:rPr lang="fr-BE" sz="11200" dirty="0" smtClean="0"/>
              <a:t>A ce jour, aucun itinéraire cyclable identifié</a:t>
            </a:r>
            <a:endParaRPr lang="fr-BE" sz="11200" dirty="0"/>
          </a:p>
          <a:p>
            <a:r>
              <a:rPr lang="fr-BE" sz="11200" dirty="0" smtClean="0"/>
              <a:t>Projets « vélo » morcelés et pas de vision globale </a:t>
            </a:r>
          </a:p>
          <a:p>
            <a:pPr marL="457200" lvl="1" indent="0">
              <a:buNone/>
            </a:pPr>
            <a:r>
              <a:rPr lang="fr-BE" sz="11200" dirty="0" smtClean="0"/>
              <a:t>Ex. piste cyclable sur le plateau au bas de la rue </a:t>
            </a:r>
            <a:r>
              <a:rPr lang="fr-BE" sz="11200" dirty="0" err="1" smtClean="0"/>
              <a:t>Warde</a:t>
            </a:r>
            <a:r>
              <a:rPr lang="fr-BE" sz="11200" dirty="0" smtClean="0"/>
              <a:t> à </a:t>
            </a:r>
            <a:r>
              <a:rPr lang="fr-BE" sz="11200" dirty="0" err="1" smtClean="0"/>
              <a:t>Thieulain</a:t>
            </a:r>
            <a:endParaRPr lang="fr-BE" sz="11200" dirty="0" smtClean="0"/>
          </a:p>
          <a:p>
            <a:pPr marL="0" indent="0">
              <a:buNone/>
            </a:pPr>
            <a:endParaRPr lang="fr-BE" sz="11200" dirty="0" smtClean="0"/>
          </a:p>
          <a:p>
            <a:pPr marL="0" indent="0">
              <a:buNone/>
            </a:pPr>
            <a:r>
              <a:rPr lang="fr-BE" sz="11200" dirty="0" smtClean="0"/>
              <a:t>Sauf : </a:t>
            </a:r>
          </a:p>
          <a:p>
            <a:pPr marL="0" indent="0">
              <a:buNone/>
            </a:pPr>
            <a:r>
              <a:rPr lang="fr-BE" sz="11200" dirty="0" smtClean="0"/>
              <a:t>Itinéraire « mobilité douce » du centre-ville vers le zoning de l’artisanat -&gt; </a:t>
            </a:r>
            <a:r>
              <a:rPr lang="en-GB" sz="11200" dirty="0" smtClean="0"/>
              <a:t>Proposition </a:t>
            </a:r>
            <a:r>
              <a:rPr lang="en-GB" sz="11200" dirty="0" err="1" smtClean="0"/>
              <a:t>d’une</a:t>
            </a:r>
            <a:r>
              <a:rPr lang="en-GB" sz="11200" dirty="0" smtClean="0"/>
              <a:t> liaison </a:t>
            </a:r>
            <a:r>
              <a:rPr lang="en-GB" sz="11200" dirty="0" err="1" smtClean="0"/>
              <a:t>cyclo-piétonne</a:t>
            </a:r>
            <a:r>
              <a:rPr lang="en-GB" sz="11200" dirty="0" smtClean="0"/>
              <a:t> entre la rue du Vieux-Pont et la rue de </a:t>
            </a:r>
            <a:r>
              <a:rPr lang="en-GB" sz="11200" dirty="0" err="1" smtClean="0"/>
              <a:t>l’Artisanat</a:t>
            </a:r>
            <a:r>
              <a:rPr lang="en-GB" sz="11200" dirty="0" smtClean="0"/>
              <a:t>.</a:t>
            </a:r>
          </a:p>
          <a:p>
            <a:pPr marL="0" indent="0">
              <a:buNone/>
            </a:pPr>
            <a:endParaRPr lang="en-GB" sz="112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>
                <a:solidFill>
                  <a:srgbClr val="98BF0E"/>
                </a:solidFill>
                <a:latin typeface="Montserrat"/>
              </a:rPr>
              <a:t>ITINERAIRES </a:t>
            </a:r>
            <a:r>
              <a:rPr lang="fr-BE" sz="4000" dirty="0" smtClean="0">
                <a:solidFill>
                  <a:srgbClr val="98BF0E"/>
                </a:solidFill>
                <a:latin typeface="Montserrat"/>
              </a:rPr>
              <a:t>CYCLABLES – Nos demandes</a:t>
            </a:r>
            <a:endParaRPr lang="en-GB" sz="4000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030" y="1872517"/>
            <a:ext cx="10515600" cy="3566990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Réalisation d’itinéraires cyclable joignant </a:t>
            </a:r>
          </a:p>
          <a:p>
            <a:pPr lvl="1"/>
            <a:r>
              <a:rPr lang="fr-BE" dirty="0" smtClean="0"/>
              <a:t>Les villages entre eux</a:t>
            </a:r>
          </a:p>
          <a:p>
            <a:pPr lvl="1"/>
            <a:r>
              <a:rPr lang="fr-BE" dirty="0" smtClean="0"/>
              <a:t>Chaque village au centre-ville</a:t>
            </a:r>
          </a:p>
          <a:p>
            <a:pPr lvl="1"/>
            <a:r>
              <a:rPr lang="fr-BE" dirty="0" smtClean="0"/>
              <a:t>La gare à des points importants (zonings, piscine, </a:t>
            </a:r>
            <a:r>
              <a:rPr lang="fr-BE" dirty="0"/>
              <a:t>bibliothèque, </a:t>
            </a:r>
            <a:r>
              <a:rPr lang="fr-BE" dirty="0" smtClean="0"/>
              <a:t>prison)</a:t>
            </a:r>
          </a:p>
          <a:p>
            <a:r>
              <a:rPr lang="fr-BE" dirty="0" smtClean="0"/>
              <a:t>Réalisation d’une carte cyclable avec temps de parcours et diffusion large de cette carte</a:t>
            </a:r>
          </a:p>
          <a:p>
            <a:r>
              <a:rPr lang="fr-BE" dirty="0" smtClean="0"/>
              <a:t>Sécurisation progressive de ces itinéraires cyclables</a:t>
            </a:r>
          </a:p>
          <a:p>
            <a:r>
              <a:rPr lang="fr-BE" dirty="0" smtClean="0"/>
              <a:t>Réalisation de la liaison cyclo-piétonne vers le zoning de l’artisanat</a:t>
            </a:r>
          </a:p>
          <a:p>
            <a:endParaRPr lang="fr-BE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98BF0E"/>
                </a:solidFill>
                <a:latin typeface="Montserrat"/>
              </a:rPr>
              <a:t>ENTRETIEN</a:t>
            </a:r>
            <a:endParaRPr lang="en-GB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90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b="1" dirty="0" smtClean="0"/>
              <a:t>De quoi parle-t-on ?</a:t>
            </a:r>
          </a:p>
          <a:p>
            <a:r>
              <a:rPr lang="fr-BE" dirty="0" smtClean="0"/>
              <a:t>Entretien léger (brossage, marquage, déneigement, etc.)</a:t>
            </a:r>
          </a:p>
          <a:p>
            <a:r>
              <a:rPr lang="fr-BE" dirty="0" smtClean="0"/>
              <a:t>Entretien lourd (</a:t>
            </a:r>
            <a:r>
              <a:rPr lang="fr-BE" dirty="0" err="1" smtClean="0"/>
              <a:t>réasphaltage</a:t>
            </a:r>
            <a:r>
              <a:rPr lang="fr-BE" dirty="0"/>
              <a:t>)</a:t>
            </a:r>
            <a:endParaRPr lang="fr-BE" dirty="0" smtClean="0"/>
          </a:p>
          <a:p>
            <a:endParaRPr lang="fr-BE" dirty="0" smtClean="0"/>
          </a:p>
          <a:p>
            <a:pPr marL="0" indent="0">
              <a:buNone/>
            </a:pPr>
            <a:r>
              <a:rPr lang="fr-BE" b="1" dirty="0" smtClean="0"/>
              <a:t>Les enjeux</a:t>
            </a:r>
          </a:p>
          <a:p>
            <a:pPr lvl="0"/>
            <a:r>
              <a:rPr lang="fr-BE" dirty="0" smtClean="0"/>
              <a:t>Diminuer </a:t>
            </a:r>
            <a:r>
              <a:rPr lang="fr-BE" dirty="0"/>
              <a:t>le risque d’accident.</a:t>
            </a:r>
            <a:endParaRPr lang="en-GB" dirty="0"/>
          </a:p>
          <a:p>
            <a:pPr lvl="0"/>
            <a:r>
              <a:rPr lang="fr-BE" dirty="0" smtClean="0"/>
              <a:t>Eviter </a:t>
            </a:r>
            <a:r>
              <a:rPr lang="fr-BE" dirty="0"/>
              <a:t>la circulation « hors-piste » des cyclistes.</a:t>
            </a:r>
            <a:endParaRPr lang="en-GB" dirty="0"/>
          </a:p>
          <a:p>
            <a:pPr lvl="0"/>
            <a:r>
              <a:rPr lang="fr-BE" dirty="0"/>
              <a:t>Garantir par tous les temps une praticabilité des </a:t>
            </a:r>
            <a:r>
              <a:rPr lang="fr-BE" dirty="0" smtClean="0"/>
              <a:t>axes même en l’absence de pistes cyclables</a:t>
            </a:r>
          </a:p>
          <a:p>
            <a:endParaRPr lang="fr-BE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small" dirty="0" smtClean="0">
                <a:solidFill>
                  <a:srgbClr val="98BF0E"/>
                </a:solidFill>
                <a:latin typeface="Montserrat"/>
              </a:rPr>
              <a:t>ENTRETIEN – Situation actuelle</a:t>
            </a:r>
            <a:endParaRPr lang="en-GB" cap="small" dirty="0">
              <a:latin typeface="Montserra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278"/>
            <a:ext cx="10515600" cy="37455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rgbClr val="92D050"/>
                </a:solidFill>
              </a:rPr>
              <a:t>Entretien léger</a:t>
            </a:r>
          </a:p>
          <a:p>
            <a:pPr marL="0" indent="0">
              <a:buNone/>
            </a:pPr>
            <a:r>
              <a:rPr lang="fr-BE" dirty="0" smtClean="0"/>
              <a:t>Pistes </a:t>
            </a:r>
            <a:r>
              <a:rPr lang="fr-BE" dirty="0"/>
              <a:t>cyclables </a:t>
            </a:r>
            <a:r>
              <a:rPr lang="fr-BE" dirty="0" smtClean="0"/>
              <a:t>peu entretenues (boue, feuilles, cailloux, verres, gravillons, neige, détritus, etc.) et manque </a:t>
            </a:r>
            <a:r>
              <a:rPr lang="fr-BE" dirty="0"/>
              <a:t>de coordination entre </a:t>
            </a:r>
            <a:r>
              <a:rPr lang="fr-BE" dirty="0" smtClean="0"/>
              <a:t>administrations</a:t>
            </a:r>
          </a:p>
          <a:p>
            <a:pPr lvl="1"/>
            <a:r>
              <a:rPr lang="fr-BE" dirty="0" smtClean="0"/>
              <a:t>Ex : piste </a:t>
            </a:r>
            <a:r>
              <a:rPr lang="fr-BE" dirty="0"/>
              <a:t>cyclable </a:t>
            </a:r>
            <a:r>
              <a:rPr lang="fr-BE" dirty="0" smtClean="0"/>
              <a:t>av. héros </a:t>
            </a:r>
            <a:r>
              <a:rPr lang="fr-BE" dirty="0" err="1"/>
              <a:t>leuzois</a:t>
            </a:r>
            <a:r>
              <a:rPr lang="fr-BE" dirty="0"/>
              <a:t> pratiquement </a:t>
            </a:r>
            <a:r>
              <a:rPr lang="fr-BE" dirty="0" smtClean="0"/>
              <a:t>effacée</a:t>
            </a:r>
            <a:endParaRPr lang="en-GB" dirty="0"/>
          </a:p>
          <a:p>
            <a:pPr lvl="1"/>
            <a:r>
              <a:rPr lang="en-GB" dirty="0" smtClean="0"/>
              <a:t>Ex : </a:t>
            </a:r>
            <a:r>
              <a:rPr lang="fr-BE" dirty="0" smtClean="0"/>
              <a:t>entretien du Ravel insuffisant (surtout en automne)</a:t>
            </a:r>
          </a:p>
          <a:p>
            <a:pPr marL="0" indent="0">
              <a:buNone/>
            </a:pPr>
            <a:r>
              <a:rPr lang="fr-BE" b="1" dirty="0" smtClean="0">
                <a:solidFill>
                  <a:srgbClr val="92D050"/>
                </a:solidFill>
              </a:rPr>
              <a:t>Entretien lourd </a:t>
            </a:r>
            <a:endParaRPr lang="en-GB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fr-BE" dirty="0" smtClean="0"/>
              <a:t>Pas/peu d’investissement sur : </a:t>
            </a:r>
          </a:p>
          <a:p>
            <a:r>
              <a:rPr lang="fr-BE" dirty="0" smtClean="0"/>
              <a:t>routes régionales (Ex. : le </a:t>
            </a:r>
            <a:r>
              <a:rPr lang="fr-BE" dirty="0"/>
              <a:t>pont </a:t>
            </a:r>
            <a:r>
              <a:rPr lang="fr-BE" dirty="0" err="1"/>
              <a:t>Hondermarque</a:t>
            </a:r>
            <a:r>
              <a:rPr lang="fr-BE" dirty="0"/>
              <a:t> sur la </a:t>
            </a:r>
            <a:r>
              <a:rPr lang="fr-BE" dirty="0" smtClean="0"/>
              <a:t>N7)  </a:t>
            </a:r>
          </a:p>
          <a:p>
            <a:r>
              <a:rPr lang="fr-BE" dirty="0" smtClean="0"/>
              <a:t>routes communales (place de l’hôtel de ville, rue d’Ath)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879475"/>
          </a:xfrm>
        </p:spPr>
        <p:txBody>
          <a:bodyPr>
            <a:noAutofit/>
          </a:bodyPr>
          <a:lstStyle/>
          <a:p>
            <a:r>
              <a:rPr lang="fr-BE" sz="4400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Le GRACQ en quelques mots…</a:t>
            </a:r>
            <a:endParaRPr lang="fr-BE" sz="4400" dirty="0">
              <a:solidFill>
                <a:srgbClr val="98BF0E"/>
              </a:solidFill>
              <a:latin typeface="Montserrat" panose="02000505000000020004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732547"/>
            <a:ext cx="9144000" cy="352525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776854"/>
                </a:solidFill>
              </a:rPr>
              <a:t>G</a:t>
            </a:r>
            <a:r>
              <a:rPr lang="fr-BE" dirty="0" smtClean="0">
                <a:solidFill>
                  <a:srgbClr val="776854"/>
                </a:solidFill>
              </a:rPr>
              <a:t>roupe de </a:t>
            </a:r>
            <a:r>
              <a:rPr lang="fr-BE" b="1" dirty="0" smtClean="0">
                <a:solidFill>
                  <a:srgbClr val="776854"/>
                </a:solidFill>
              </a:rPr>
              <a:t>R</a:t>
            </a:r>
            <a:r>
              <a:rPr lang="fr-BE" dirty="0" smtClean="0">
                <a:solidFill>
                  <a:srgbClr val="776854"/>
                </a:solidFill>
              </a:rPr>
              <a:t>echerche et d’</a:t>
            </a:r>
            <a:r>
              <a:rPr lang="fr-BE" b="1" dirty="0" smtClean="0">
                <a:solidFill>
                  <a:srgbClr val="776854"/>
                </a:solidFill>
              </a:rPr>
              <a:t>A</a:t>
            </a:r>
            <a:r>
              <a:rPr lang="fr-BE" dirty="0" smtClean="0">
                <a:solidFill>
                  <a:srgbClr val="776854"/>
                </a:solidFill>
              </a:rPr>
              <a:t>ction des </a:t>
            </a:r>
            <a:r>
              <a:rPr lang="fr-BE" b="1" dirty="0" smtClean="0">
                <a:solidFill>
                  <a:srgbClr val="776854"/>
                </a:solidFill>
              </a:rPr>
              <a:t>C</a:t>
            </a:r>
            <a:r>
              <a:rPr lang="fr-BE" dirty="0" smtClean="0">
                <a:solidFill>
                  <a:srgbClr val="776854"/>
                </a:solidFill>
              </a:rPr>
              <a:t>yclistes </a:t>
            </a:r>
            <a:r>
              <a:rPr lang="fr-BE" b="1" dirty="0">
                <a:solidFill>
                  <a:srgbClr val="776854"/>
                </a:solidFill>
              </a:rPr>
              <a:t>Q</a:t>
            </a:r>
            <a:r>
              <a:rPr lang="fr-BE" dirty="0" smtClean="0">
                <a:solidFill>
                  <a:srgbClr val="776854"/>
                </a:solidFill>
              </a:rPr>
              <a:t>uotidiens (1975)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776854"/>
                </a:solidFill>
              </a:rPr>
              <a:t>10 500 sympathisants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776854"/>
                </a:solidFill>
              </a:rPr>
              <a:t>Notre objectif : rendre les déplacements à vélo plus sûrs et plus faciles, à Bruxelles et en Wallonie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0639" y="3793347"/>
            <a:ext cx="5548318" cy="21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small" dirty="0">
                <a:solidFill>
                  <a:srgbClr val="98BF0E"/>
                </a:solidFill>
                <a:latin typeface="Montserrat"/>
              </a:rPr>
              <a:t>ENTRETIEN</a:t>
            </a:r>
            <a:r>
              <a:rPr lang="fr-BE" cap="small" dirty="0" smtClean="0">
                <a:latin typeface="Montserrat"/>
              </a:rPr>
              <a:t> </a:t>
            </a:r>
            <a:r>
              <a:rPr lang="fr-BE" cap="small" dirty="0" smtClean="0">
                <a:solidFill>
                  <a:srgbClr val="98BF0E"/>
                </a:solidFill>
                <a:latin typeface="Montserrat"/>
              </a:rPr>
              <a:t>– Nos demandes</a:t>
            </a:r>
            <a:endParaRPr lang="en-GB" cap="small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66990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Rattraper le retard dans l’entretien</a:t>
            </a:r>
          </a:p>
          <a:p>
            <a:endParaRPr lang="fr-BE" dirty="0" smtClean="0"/>
          </a:p>
          <a:p>
            <a:r>
              <a:rPr lang="fr-BE" b="1" dirty="0" smtClean="0"/>
              <a:t>Plan </a:t>
            </a:r>
            <a:r>
              <a:rPr lang="fr-BE" b="1" dirty="0"/>
              <a:t>global </a:t>
            </a:r>
            <a:r>
              <a:rPr lang="fr-BE" b="1" dirty="0" smtClean="0"/>
              <a:t>d’entretien</a:t>
            </a:r>
          </a:p>
          <a:p>
            <a:pPr lvl="1"/>
            <a:r>
              <a:rPr lang="fr-BE" dirty="0" smtClean="0"/>
              <a:t>avec </a:t>
            </a:r>
            <a:r>
              <a:rPr lang="fr-BE" dirty="0"/>
              <a:t>les pouvoirs </a:t>
            </a:r>
            <a:r>
              <a:rPr lang="fr-BE" dirty="0" smtClean="0"/>
              <a:t>régionaux</a:t>
            </a:r>
          </a:p>
          <a:p>
            <a:pPr lvl="1"/>
            <a:r>
              <a:rPr lang="fr-BE" dirty="0" smtClean="0"/>
              <a:t>couvrant </a:t>
            </a:r>
            <a:r>
              <a:rPr lang="fr-BE" dirty="0"/>
              <a:t>la totalité du réseau </a:t>
            </a:r>
            <a:r>
              <a:rPr lang="fr-BE" dirty="0" smtClean="0"/>
              <a:t>cyclable</a:t>
            </a:r>
          </a:p>
          <a:p>
            <a:pPr lvl="1"/>
            <a:r>
              <a:rPr lang="fr-BE" b="1" dirty="0" smtClean="0"/>
              <a:t>Attention aux périodes </a:t>
            </a:r>
            <a:r>
              <a:rPr lang="fr-BE" b="1" dirty="0"/>
              <a:t>automnale et </a:t>
            </a:r>
            <a:r>
              <a:rPr lang="fr-BE" b="1" dirty="0" smtClean="0"/>
              <a:t>hivernale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fr-BE" b="1" dirty="0" smtClean="0"/>
              <a:t>Possibilité </a:t>
            </a:r>
            <a:r>
              <a:rPr lang="fr-BE" b="1" dirty="0"/>
              <a:t>de signaler les problèmes</a:t>
            </a:r>
            <a:r>
              <a:rPr lang="fr-BE" dirty="0"/>
              <a:t> </a:t>
            </a:r>
            <a:endParaRPr lang="fr-BE" dirty="0" smtClean="0"/>
          </a:p>
          <a:p>
            <a:pPr lvl="1"/>
            <a:r>
              <a:rPr lang="fr-BE" dirty="0" smtClean="0"/>
              <a:t>via </a:t>
            </a:r>
            <a:r>
              <a:rPr lang="fr-BE" dirty="0"/>
              <a:t>un </a:t>
            </a:r>
            <a:r>
              <a:rPr lang="fr-BE" dirty="0" smtClean="0"/>
              <a:t>point unique </a:t>
            </a:r>
          </a:p>
          <a:p>
            <a:pPr lvl="1"/>
            <a:r>
              <a:rPr lang="fr-BE" dirty="0" smtClean="0"/>
              <a:t>gestion et suivi des plaintes assurés par la commune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small" dirty="0" smtClean="0">
                <a:solidFill>
                  <a:srgbClr val="98BF0E"/>
                </a:solidFill>
                <a:latin typeface="Montserrat"/>
              </a:rPr>
              <a:t>Education des jeunes</a:t>
            </a:r>
            <a:endParaRPr lang="fr-BE" cap="small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35723"/>
            <a:ext cx="10515600" cy="3868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b="1" dirty="0" smtClean="0">
                <a:solidFill>
                  <a:srgbClr val="92D050"/>
                </a:solidFill>
              </a:rPr>
              <a:t>De quoi </a:t>
            </a:r>
            <a:r>
              <a:rPr lang="en-GB" sz="7200" b="1" dirty="0" err="1" smtClean="0">
                <a:solidFill>
                  <a:srgbClr val="92D050"/>
                </a:solidFill>
              </a:rPr>
              <a:t>parle</a:t>
            </a:r>
            <a:r>
              <a:rPr lang="en-GB" sz="7200" b="1" dirty="0" smtClean="0">
                <a:solidFill>
                  <a:srgbClr val="92D050"/>
                </a:solidFill>
              </a:rPr>
              <a:t>-t-on?</a:t>
            </a:r>
          </a:p>
          <a:p>
            <a:r>
              <a:rPr lang="fr-BE" sz="7200" b="1" dirty="0" smtClean="0"/>
              <a:t>Brevet cycliste </a:t>
            </a:r>
          </a:p>
          <a:p>
            <a:pPr lvl="1"/>
            <a:r>
              <a:rPr lang="fr-BE" sz="6800" dirty="0" smtClean="0"/>
              <a:t>Public visé : élèves de 5</a:t>
            </a:r>
            <a:r>
              <a:rPr lang="fr-BE" sz="6800" baseline="30000" dirty="0" smtClean="0"/>
              <a:t>ème</a:t>
            </a:r>
            <a:r>
              <a:rPr lang="fr-BE" sz="6800" dirty="0" smtClean="0"/>
              <a:t> primaires</a:t>
            </a:r>
          </a:p>
          <a:p>
            <a:pPr lvl="1"/>
            <a:r>
              <a:rPr lang="fr-BE" sz="6800" dirty="0" err="1" smtClean="0"/>
              <a:t>Pré-requis</a:t>
            </a:r>
            <a:r>
              <a:rPr lang="fr-BE" sz="6800" dirty="0" smtClean="0"/>
              <a:t> : savoir rouler à vélo</a:t>
            </a:r>
          </a:p>
          <a:p>
            <a:pPr lvl="1"/>
            <a:r>
              <a:rPr lang="fr-BE" sz="6800" dirty="0" smtClean="0"/>
              <a:t>Objectif : S</a:t>
            </a:r>
            <a:r>
              <a:rPr lang="fr-BE" sz="6400" dirty="0" smtClean="0"/>
              <a:t>e déplacer en sécurité et de manière autonome dans son environnement propre</a:t>
            </a:r>
          </a:p>
          <a:p>
            <a:pPr lvl="1"/>
            <a:r>
              <a:rPr lang="fr-BE" sz="6800" dirty="0" smtClean="0"/>
              <a:t>Théorie et pratique. </a:t>
            </a:r>
          </a:p>
          <a:p>
            <a:pPr>
              <a:lnSpc>
                <a:spcPct val="100000"/>
              </a:lnSpc>
            </a:pPr>
            <a:r>
              <a:rPr lang="fr-BE" sz="7600" dirty="0" smtClean="0"/>
              <a:t>Encourager les </a:t>
            </a:r>
            <a:r>
              <a:rPr lang="fr-BE" sz="7600" b="1" dirty="0" smtClean="0"/>
              <a:t>déplacements scolaires à vélo</a:t>
            </a:r>
            <a:r>
              <a:rPr lang="fr-BE" sz="7600" dirty="0" smtClean="0"/>
              <a:t> (plan de mobilité, </a:t>
            </a:r>
            <a:r>
              <a:rPr lang="fr-BE" sz="7600" dirty="0" err="1" smtClean="0"/>
              <a:t>vélobus</a:t>
            </a:r>
            <a:r>
              <a:rPr lang="fr-BE" sz="7600" dirty="0" smtClean="0"/>
              <a:t>)</a:t>
            </a:r>
          </a:p>
          <a:p>
            <a:pPr marL="457200" lvl="1" indent="0">
              <a:buNone/>
            </a:pPr>
            <a:endParaRPr lang="en-GB" sz="68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7200" b="1" dirty="0" smtClean="0">
                <a:solidFill>
                  <a:srgbClr val="92D050"/>
                </a:solidFill>
              </a:rPr>
              <a:t>Les </a:t>
            </a:r>
            <a:r>
              <a:rPr lang="en-GB" sz="7200" b="1" dirty="0" err="1" smtClean="0">
                <a:solidFill>
                  <a:srgbClr val="92D050"/>
                </a:solidFill>
              </a:rPr>
              <a:t>enjeux</a:t>
            </a:r>
            <a:r>
              <a:rPr lang="en-GB" sz="7200" b="1" dirty="0" smtClean="0">
                <a:solidFill>
                  <a:srgbClr val="92D050"/>
                </a:solidFill>
              </a:rPr>
              <a:t> ?</a:t>
            </a:r>
            <a:endParaRPr lang="fr-BE" sz="7200" b="1" dirty="0" smtClean="0">
              <a:solidFill>
                <a:srgbClr val="92D050"/>
              </a:solidFill>
            </a:endParaRPr>
          </a:p>
          <a:p>
            <a:r>
              <a:rPr lang="fr-BE" sz="7200" b="1" dirty="0" smtClean="0"/>
              <a:t>Enseigner </a:t>
            </a:r>
            <a:r>
              <a:rPr lang="fr-BE" sz="7200" dirty="0" smtClean="0"/>
              <a:t>la conduite du vélo et les règles de sécurité. </a:t>
            </a:r>
          </a:p>
          <a:p>
            <a:pPr lvl="0"/>
            <a:r>
              <a:rPr lang="fr-BE" sz="7200" b="1" dirty="0" smtClean="0"/>
              <a:t>Rationaliser</a:t>
            </a:r>
            <a:r>
              <a:rPr lang="fr-BE" sz="7200" dirty="0" smtClean="0"/>
              <a:t> l’usage de la voiture </a:t>
            </a:r>
          </a:p>
          <a:p>
            <a:pPr lvl="0"/>
            <a:r>
              <a:rPr lang="fr-BE" sz="7200" b="1" dirty="0" smtClean="0"/>
              <a:t>Conscientiser</a:t>
            </a:r>
            <a:r>
              <a:rPr lang="fr-BE" sz="7200" dirty="0" smtClean="0"/>
              <a:t> parents et enfants aux problèmes de mobilité</a:t>
            </a:r>
          </a:p>
          <a:p>
            <a:pPr lvl="0"/>
            <a:r>
              <a:rPr lang="fr-BE" sz="7200" b="1" dirty="0" smtClean="0"/>
              <a:t>Accroître le degré d’autonomie</a:t>
            </a:r>
            <a:r>
              <a:rPr lang="fr-BE" sz="7200" dirty="0" smtClean="0"/>
              <a:t> des jeunes et leur sens des responsabilités.</a:t>
            </a:r>
            <a:endParaRPr lang="fr-BE" sz="6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small" dirty="0" smtClean="0">
                <a:solidFill>
                  <a:srgbClr val="98BF0E"/>
                </a:solidFill>
                <a:latin typeface="Montserrat"/>
              </a:rPr>
              <a:t>Jeunes – Situation actuelle</a:t>
            </a:r>
            <a:endParaRPr lang="fr-BE" cap="small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b="1" dirty="0" smtClean="0"/>
              <a:t>Formation</a:t>
            </a:r>
            <a:r>
              <a:rPr lang="fr-BE" dirty="0" smtClean="0"/>
              <a:t> au code de la route et aux déplacements vélo en ville pour les 5</a:t>
            </a:r>
            <a:r>
              <a:rPr lang="fr-BE" baseline="30000" dirty="0" smtClean="0"/>
              <a:t>èmes</a:t>
            </a:r>
            <a:r>
              <a:rPr lang="fr-BE" dirty="0" smtClean="0"/>
              <a:t> et 6</a:t>
            </a:r>
            <a:r>
              <a:rPr lang="fr-BE" baseline="30000" dirty="0" smtClean="0"/>
              <a:t>èmes</a:t>
            </a:r>
            <a:r>
              <a:rPr lang="fr-BE" dirty="0" smtClean="0"/>
              <a:t> primaire.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Formation prévue en 2018-2019.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Mise en place par Elisabeth </a:t>
            </a:r>
            <a:r>
              <a:rPr lang="fr-BE" dirty="0" err="1" smtClean="0"/>
              <a:t>Jamart</a:t>
            </a:r>
            <a:r>
              <a:rPr lang="fr-BE" dirty="0" smtClean="0"/>
              <a:t> (conseillère en mobilité).</a:t>
            </a:r>
          </a:p>
          <a:p>
            <a:pPr lvl="0">
              <a:buNone/>
            </a:pPr>
            <a:endParaRPr lang="fr-BE" dirty="0" smtClean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cap="small" dirty="0" smtClean="0">
                <a:solidFill>
                  <a:srgbClr val="98BF0E"/>
                </a:solidFill>
                <a:latin typeface="Montserrat"/>
              </a:rPr>
              <a:t>Jeunes – Nos demandes</a:t>
            </a:r>
            <a:endParaRPr lang="fr-BE" cap="small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b="1" dirty="0" smtClean="0"/>
              <a:t>Pérenniser</a:t>
            </a:r>
            <a:r>
              <a:rPr lang="fr-BE" dirty="0" smtClean="0"/>
              <a:t> l’organisation de cette </a:t>
            </a:r>
            <a:r>
              <a:rPr lang="fr-BE" b="1" dirty="0" smtClean="0"/>
              <a:t>formation</a:t>
            </a:r>
            <a:r>
              <a:rPr lang="fr-BE" dirty="0"/>
              <a:t> </a:t>
            </a:r>
            <a:r>
              <a:rPr lang="fr-BE" dirty="0" smtClean="0"/>
              <a:t>en dégageant les moyens humains et financiers</a:t>
            </a:r>
          </a:p>
          <a:p>
            <a:endParaRPr lang="fr-BE" dirty="0" smtClean="0"/>
          </a:p>
          <a:p>
            <a:r>
              <a:rPr lang="fr-BE" b="1" dirty="0" smtClean="0"/>
              <a:t>Accompagner/encourager </a:t>
            </a:r>
            <a:r>
              <a:rPr lang="fr-BE" dirty="0" smtClean="0"/>
              <a:t>chaque établissement scolaire </a:t>
            </a:r>
            <a:r>
              <a:rPr lang="fr-BE" b="1" dirty="0" smtClean="0"/>
              <a:t>primaire, secondaire ou supérieur </a:t>
            </a:r>
            <a:r>
              <a:rPr lang="fr-BE" dirty="0" smtClean="0"/>
              <a:t>de la commune</a:t>
            </a:r>
            <a:r>
              <a:rPr lang="fr-BE" dirty="0"/>
              <a:t> </a:t>
            </a:r>
            <a:r>
              <a:rPr lang="fr-BE" dirty="0" smtClean="0"/>
              <a:t>à élaborer un </a:t>
            </a:r>
            <a:r>
              <a:rPr lang="fr-BE" b="1" dirty="0" smtClean="0"/>
              <a:t>Plan </a:t>
            </a:r>
            <a:r>
              <a:rPr lang="fr-BE" b="1" dirty="0"/>
              <a:t>de Déplacement Scolaire </a:t>
            </a:r>
            <a:r>
              <a:rPr lang="fr-BE" dirty="0" smtClean="0"/>
              <a:t>et à le faire évoluer</a:t>
            </a:r>
          </a:p>
          <a:p>
            <a:pPr>
              <a:buNone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small" dirty="0" smtClean="0">
                <a:solidFill>
                  <a:srgbClr val="98BF0E"/>
                </a:solidFill>
                <a:latin typeface="Montserrat"/>
              </a:rPr>
              <a:t>Encourager l’usage du vélo</a:t>
            </a:r>
            <a:endParaRPr lang="fr-BE" cap="small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056"/>
            <a:ext cx="10515600" cy="38014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4500" b="1" dirty="0" smtClean="0">
                <a:solidFill>
                  <a:srgbClr val="92D050"/>
                </a:solidFill>
              </a:rPr>
              <a:t>De quoi parle-t-on?</a:t>
            </a:r>
          </a:p>
          <a:p>
            <a:r>
              <a:rPr lang="fr-BE" dirty="0" smtClean="0"/>
              <a:t>Communication autour des avantages du vélo</a:t>
            </a:r>
          </a:p>
          <a:p>
            <a:pPr marL="0" indent="0">
              <a:buNone/>
            </a:pPr>
            <a:r>
              <a:rPr lang="en-GB" sz="4400" b="1" dirty="0" smtClean="0">
                <a:solidFill>
                  <a:srgbClr val="92D050"/>
                </a:solidFill>
              </a:rPr>
              <a:t>Les </a:t>
            </a:r>
            <a:r>
              <a:rPr lang="en-GB" sz="4400" b="1" dirty="0" err="1" smtClean="0">
                <a:solidFill>
                  <a:srgbClr val="92D050"/>
                </a:solidFill>
              </a:rPr>
              <a:t>enjeux</a:t>
            </a:r>
            <a:r>
              <a:rPr lang="en-GB" sz="4400" b="1" dirty="0" smtClean="0">
                <a:solidFill>
                  <a:srgbClr val="92D050"/>
                </a:solidFill>
              </a:rPr>
              <a:t> ?</a:t>
            </a:r>
            <a:endParaRPr lang="fr-BE" sz="4400" b="1" dirty="0" smtClean="0">
              <a:solidFill>
                <a:srgbClr val="92D050"/>
              </a:solidFill>
            </a:endParaRPr>
          </a:p>
          <a:p>
            <a:pPr lvl="0"/>
            <a:r>
              <a:rPr lang="fr-BE" b="1" dirty="0" smtClean="0"/>
              <a:t>Changement des mentalités</a:t>
            </a:r>
            <a:r>
              <a:rPr lang="fr-BE" dirty="0" smtClean="0"/>
              <a:t> en faveur des modes actifs.</a:t>
            </a:r>
          </a:p>
          <a:p>
            <a:pPr lvl="0"/>
            <a:r>
              <a:rPr lang="fr-BE" dirty="0" smtClean="0"/>
              <a:t>Développement du vélo comme </a:t>
            </a:r>
            <a:r>
              <a:rPr lang="fr-BE" b="1" dirty="0" smtClean="0"/>
              <a:t>alternative</a:t>
            </a:r>
            <a:r>
              <a:rPr lang="fr-BE" dirty="0" smtClean="0"/>
              <a:t> </a:t>
            </a:r>
            <a:r>
              <a:rPr lang="fr-BE" b="1" dirty="0" smtClean="0"/>
              <a:t>à la voiture</a:t>
            </a:r>
            <a:r>
              <a:rPr lang="fr-BE" dirty="0" smtClean="0"/>
              <a:t>.</a:t>
            </a:r>
          </a:p>
          <a:p>
            <a:pPr lvl="0"/>
            <a:r>
              <a:rPr lang="fr-BE" dirty="0" smtClean="0"/>
              <a:t>Amélioration de la </a:t>
            </a:r>
            <a:r>
              <a:rPr lang="fr-BE" b="1" dirty="0" smtClean="0"/>
              <a:t>qualité de vie.</a:t>
            </a:r>
            <a:endParaRPr lang="fr-BE" dirty="0" smtClean="0"/>
          </a:p>
          <a:p>
            <a:pPr lvl="0"/>
            <a:r>
              <a:rPr lang="fr-BE" dirty="0" smtClean="0"/>
              <a:t>Création d’une </a:t>
            </a:r>
            <a:r>
              <a:rPr lang="fr-BE" b="1" dirty="0" smtClean="0"/>
              <a:t>synergie positive </a:t>
            </a:r>
            <a:r>
              <a:rPr lang="fr-BE" dirty="0" smtClean="0"/>
              <a:t>entre</a:t>
            </a:r>
            <a:r>
              <a:rPr lang="fr-BE" b="1" dirty="0" smtClean="0"/>
              <a:t> administration et citoyens</a:t>
            </a:r>
            <a:r>
              <a:rPr lang="fr-BE" dirty="0" smtClean="0"/>
              <a:t>.</a:t>
            </a:r>
          </a:p>
          <a:p>
            <a:pPr>
              <a:buNone/>
            </a:pPr>
            <a:endParaRPr lang="fr-BE" dirty="0" smtClean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small" dirty="0" smtClean="0">
                <a:solidFill>
                  <a:srgbClr val="98BF0E"/>
                </a:solidFill>
                <a:latin typeface="Montserrat"/>
              </a:rPr>
              <a:t>Encourager – Situation actuelle</a:t>
            </a:r>
            <a:endParaRPr lang="fr-BE" cap="small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 smtClean="0"/>
              <a:t>Opération de sensibilisation </a:t>
            </a:r>
            <a:r>
              <a:rPr lang="fr-BE" dirty="0" smtClean="0"/>
              <a:t>« Au boulot autrement » au cours de la semaine de la mobilité 2017 à destination du </a:t>
            </a:r>
            <a:r>
              <a:rPr lang="fr-BE" b="1" dirty="0" smtClean="0"/>
              <a:t>personnel communal</a:t>
            </a:r>
            <a:r>
              <a:rPr lang="fr-BE" dirty="0" smtClean="0"/>
              <a:t>.</a:t>
            </a:r>
          </a:p>
          <a:p>
            <a:endParaRPr lang="fr-BE" dirty="0" smtClean="0"/>
          </a:p>
          <a:p>
            <a:r>
              <a:rPr lang="fr-BE" dirty="0" smtClean="0"/>
              <a:t>Mis en place par Elisabeth </a:t>
            </a:r>
            <a:r>
              <a:rPr lang="fr-BE" dirty="0" err="1" smtClean="0"/>
              <a:t>Jamart</a:t>
            </a:r>
            <a:r>
              <a:rPr lang="fr-BE" dirty="0" smtClean="0"/>
              <a:t> (Conseillère en mobilité) sur proposition du Gracq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small" dirty="0" smtClean="0">
                <a:solidFill>
                  <a:srgbClr val="98BF0E"/>
                </a:solidFill>
                <a:latin typeface="Montserrat"/>
              </a:rPr>
              <a:t>Encourager – Nos demandes</a:t>
            </a:r>
            <a:endParaRPr lang="fr-BE" cap="small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78713"/>
          </a:xfrm>
        </p:spPr>
        <p:txBody>
          <a:bodyPr>
            <a:normAutofit/>
          </a:bodyPr>
          <a:lstStyle/>
          <a:p>
            <a:r>
              <a:rPr lang="fr-BE" b="1" dirty="0" smtClean="0"/>
              <a:t>Réitérer l’opération « Au boulot autrement » chaque année et l’étendre </a:t>
            </a:r>
            <a:r>
              <a:rPr lang="fr-BE" dirty="0" smtClean="0"/>
              <a:t>aux entreprises </a:t>
            </a:r>
            <a:r>
              <a:rPr lang="fr-BE" dirty="0" err="1" smtClean="0"/>
              <a:t>leuzoises</a:t>
            </a:r>
            <a:endParaRPr lang="fr-BE" dirty="0" smtClean="0"/>
          </a:p>
          <a:p>
            <a:endParaRPr lang="fr-BE" dirty="0" smtClean="0"/>
          </a:p>
          <a:p>
            <a:r>
              <a:rPr lang="fr-BE" b="1" dirty="0" smtClean="0"/>
              <a:t>Encourager l’usage du vélo à Leuze par des informations régulières par le biais de</a:t>
            </a:r>
            <a:r>
              <a:rPr lang="fr-BE" dirty="0" smtClean="0"/>
              <a:t> différents </a:t>
            </a:r>
            <a:r>
              <a:rPr lang="fr-BE" b="1" dirty="0" smtClean="0"/>
              <a:t>médias</a:t>
            </a:r>
            <a:r>
              <a:rPr lang="fr-BE" dirty="0" smtClean="0"/>
              <a:t> communaux</a:t>
            </a:r>
          </a:p>
          <a:p>
            <a:endParaRPr lang="fr-BE" dirty="0" smtClean="0"/>
          </a:p>
          <a:p>
            <a:r>
              <a:rPr lang="fr-BE" b="1" dirty="0" smtClean="0"/>
              <a:t>En tant qu’employeur</a:t>
            </a:r>
            <a:r>
              <a:rPr lang="fr-BE" dirty="0" smtClean="0"/>
              <a:t>, la </a:t>
            </a:r>
            <a:r>
              <a:rPr lang="fr-BE" b="1" dirty="0" smtClean="0"/>
              <a:t>commune montre l’exemple </a:t>
            </a:r>
            <a:endParaRPr lang="fr-BE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785684" cy="1232910"/>
          </a:xfrm>
        </p:spPr>
        <p:txBody>
          <a:bodyPr>
            <a:noAutofit/>
          </a:bodyPr>
          <a:lstStyle/>
          <a:p>
            <a:pPr algn="l"/>
            <a:r>
              <a:rPr lang="fr-BE" sz="4000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Une administration communale qui montre l’exemple</a:t>
            </a:r>
            <a:endParaRPr lang="fr-BE" sz="4000" dirty="0">
              <a:solidFill>
                <a:srgbClr val="98BF0E"/>
              </a:solidFill>
              <a:latin typeface="Montserrat" panose="02000505000000020004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700463"/>
            <a:ext cx="9144000" cy="42154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fr-BE" dirty="0" smtClean="0">
              <a:solidFill>
                <a:srgbClr val="776854"/>
              </a:solidFill>
              <a:latin typeface="Montserrat" panose="0200050500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776854"/>
                </a:solidFill>
                <a:latin typeface="Montserrat" panose="02000505000000020004" pitchFamily="2" charset="0"/>
              </a:rPr>
              <a:t>Parking vélo sécurisé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776854"/>
                </a:solidFill>
                <a:latin typeface="Montserrat" panose="02000505000000020004" pitchFamily="2" charset="0"/>
              </a:rPr>
              <a:t>Vélos de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776854"/>
                </a:solidFill>
                <a:latin typeface="Montserrat" panose="02000505000000020004" pitchFamily="2" charset="0"/>
              </a:rPr>
              <a:t>Formation du personnel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776854"/>
                </a:solidFill>
                <a:latin typeface="Montserrat" panose="02000505000000020004" pitchFamily="2" charset="0"/>
              </a:rPr>
              <a:t>Petits déjeuners cyclistes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218" y="2838017"/>
            <a:ext cx="4334741" cy="325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solidFill>
                  <a:srgbClr val="98BF0E"/>
                </a:solidFill>
                <a:latin typeface="Montserrat"/>
              </a:rPr>
              <a:t>Politique cyclable</a:t>
            </a:r>
            <a:r>
              <a:rPr lang="fr-BE" b="1" dirty="0" smtClean="0"/>
              <a:t/>
            </a:r>
            <a:br>
              <a:rPr lang="fr-BE" b="1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BE" b="1" dirty="0" smtClean="0"/>
              <a:t>De quoi parle-t-on ?</a:t>
            </a:r>
          </a:p>
          <a:p>
            <a:r>
              <a:rPr lang="fr-BE" dirty="0" smtClean="0"/>
              <a:t>Développer une politique cyclable cohérente qui réponds aux besoins des citoyens</a:t>
            </a:r>
          </a:p>
          <a:p>
            <a:r>
              <a:rPr lang="fr-BE" dirty="0" smtClean="0"/>
              <a:t>Plan Communal de Mobilité. </a:t>
            </a:r>
          </a:p>
          <a:p>
            <a:r>
              <a:rPr lang="fr-BE" dirty="0" smtClean="0"/>
              <a:t>Des organes de concertation pour impliquer les citoyens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cap="small" dirty="0" smtClean="0">
                <a:solidFill>
                  <a:srgbClr val="98BF0E"/>
                </a:solidFill>
                <a:latin typeface="Montserrat"/>
              </a:rPr>
              <a:t>Politique cyclable – Situation actuelle</a:t>
            </a:r>
            <a:endParaRPr lang="fr-BE" sz="4000" cap="small" dirty="0">
              <a:solidFill>
                <a:srgbClr val="98BF0E"/>
              </a:solidFill>
              <a:latin typeface="Montserra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49780"/>
            <a:ext cx="10515600" cy="4351338"/>
          </a:xfrm>
        </p:spPr>
        <p:txBody>
          <a:bodyPr/>
          <a:lstStyle/>
          <a:p>
            <a:r>
              <a:rPr lang="fr-BE" dirty="0"/>
              <a:t>[</a:t>
            </a:r>
            <a:r>
              <a:rPr lang="fr-BE" dirty="0" smtClean="0"/>
              <a:t>2012-2018] </a:t>
            </a:r>
            <a:r>
              <a:rPr lang="fr-BE" b="1" dirty="0" smtClean="0"/>
              <a:t>Collaboration constructive </a:t>
            </a:r>
            <a:r>
              <a:rPr lang="fr-BE" dirty="0" smtClean="0"/>
              <a:t>entre le Gracq et certains services communaux lors de la commission vélo trimestrielle </a:t>
            </a:r>
            <a:r>
              <a:rPr lang="fr-BE" dirty="0"/>
              <a:t>(représentants des cyclistes, </a:t>
            </a:r>
            <a:r>
              <a:rPr lang="fr-BE" dirty="0" smtClean="0"/>
              <a:t>conseillère mobilité, police</a:t>
            </a:r>
            <a:r>
              <a:rPr lang="fr-BE" dirty="0"/>
              <a:t>, </a:t>
            </a:r>
            <a:r>
              <a:rPr lang="fr-BE" dirty="0" smtClean="0"/>
              <a:t>service </a:t>
            </a:r>
            <a:r>
              <a:rPr lang="fr-BE" dirty="0"/>
              <a:t>travaux</a:t>
            </a:r>
            <a:r>
              <a:rPr lang="fr-BE"/>
              <a:t>, </a:t>
            </a:r>
            <a:r>
              <a:rPr lang="fr-BE" smtClean="0"/>
              <a:t>ADEL...).</a:t>
            </a:r>
            <a:endParaRPr lang="fr-BE" dirty="0"/>
          </a:p>
          <a:p>
            <a:r>
              <a:rPr lang="fr-BE" b="1" dirty="0" smtClean="0"/>
              <a:t>Prise en compte des cyclistes </a:t>
            </a:r>
            <a:r>
              <a:rPr lang="fr-BE" dirty="0" smtClean="0"/>
              <a:t>dans les nouveaux aménagements.</a:t>
            </a:r>
          </a:p>
          <a:p>
            <a:r>
              <a:rPr lang="fr-BE" dirty="0" smtClean="0"/>
              <a:t>Conseillère en mobilité - </a:t>
            </a:r>
            <a:r>
              <a:rPr lang="fr-BE" b="1" dirty="0" smtClean="0"/>
              <a:t>Elisabeth </a:t>
            </a:r>
            <a:r>
              <a:rPr lang="fr-BE" b="1" dirty="0" err="1" smtClean="0"/>
              <a:t>Jamart</a:t>
            </a:r>
            <a:r>
              <a:rPr lang="fr-BE" dirty="0" smtClean="0"/>
              <a:t>.</a:t>
            </a:r>
          </a:p>
          <a:p>
            <a:r>
              <a:rPr lang="fr-BE" dirty="0" smtClean="0"/>
              <a:t>A la demande du Gracq, un </a:t>
            </a:r>
            <a:r>
              <a:rPr lang="fr-BE" b="1" dirty="0" smtClean="0"/>
              <a:t>Plan Communal de Mobilité </a:t>
            </a:r>
            <a:r>
              <a:rPr lang="fr-BE" dirty="0" smtClean="0"/>
              <a:t>va « normalement » être établi en 2018 (budget prévu).</a:t>
            </a:r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879475"/>
          </a:xfrm>
        </p:spPr>
        <p:txBody>
          <a:bodyPr>
            <a:noAutofit/>
          </a:bodyPr>
          <a:lstStyle/>
          <a:p>
            <a:r>
              <a:rPr lang="fr-BE" sz="4400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Le GRACQ en quelques mots…</a:t>
            </a:r>
            <a:endParaRPr lang="fr-BE" sz="4400" dirty="0">
              <a:solidFill>
                <a:srgbClr val="98BF0E"/>
              </a:solidFill>
              <a:latin typeface="Montserrat" panose="02000505000000020004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732547"/>
            <a:ext cx="9144000" cy="352525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BE" sz="2800" dirty="0" smtClean="0">
                <a:solidFill>
                  <a:srgbClr val="776854"/>
                </a:solidFill>
              </a:rPr>
              <a:t>Nos missions : </a:t>
            </a:r>
          </a:p>
          <a:p>
            <a:pPr algn="l"/>
            <a:endParaRPr lang="fr-BE" sz="1400" dirty="0" smtClean="0">
              <a:solidFill>
                <a:srgbClr val="776854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776854"/>
                </a:solidFill>
              </a:rPr>
              <a:t>Fédérer les cyclistes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776854"/>
                </a:solidFill>
              </a:rPr>
              <a:t>Représenter les cyclistes auprès des pouvoirs publics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776854"/>
                </a:solidFill>
              </a:rPr>
              <a:t>Informer &amp; sensibiliser 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BE" sz="2200" dirty="0" smtClean="0">
                <a:solidFill>
                  <a:srgbClr val="776854"/>
                </a:solidFill>
              </a:rPr>
              <a:t>public cycliste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BE" sz="2200" dirty="0" smtClean="0">
                <a:solidFill>
                  <a:srgbClr val="776854"/>
                </a:solidFill>
              </a:rPr>
              <a:t>grand public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BE" sz="2200" dirty="0" smtClean="0">
                <a:solidFill>
                  <a:srgbClr val="776854"/>
                </a:solidFill>
              </a:rPr>
              <a:t>décideurs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776854"/>
                </a:solidFill>
              </a:rPr>
              <a:t>Former 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BE" sz="2200" dirty="0" smtClean="0">
                <a:solidFill>
                  <a:srgbClr val="776854"/>
                </a:solidFill>
              </a:rPr>
              <a:t>conduite à vélo en ville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BE" sz="2200" dirty="0" smtClean="0">
                <a:solidFill>
                  <a:srgbClr val="776854"/>
                </a:solidFill>
              </a:rPr>
              <a:t>outiller les groupes locaux</a:t>
            </a:r>
          </a:p>
          <a:p>
            <a:endParaRPr lang="fr-BE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4029" y="3572477"/>
            <a:ext cx="5548318" cy="21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cap="small" dirty="0" smtClean="0">
                <a:solidFill>
                  <a:srgbClr val="98BF0E"/>
                </a:solidFill>
              </a:rPr>
              <a:t>Politique cyclable – Nos demandes</a:t>
            </a:r>
            <a:endParaRPr lang="fr-BE" b="1" cap="small" dirty="0">
              <a:solidFill>
                <a:srgbClr val="98BF0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567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rgbClr val="92D050"/>
                </a:solidFill>
              </a:rPr>
              <a:t>Commission vélo</a:t>
            </a:r>
          </a:p>
          <a:p>
            <a:r>
              <a:rPr lang="fr-BE" b="1" dirty="0" smtClean="0"/>
              <a:t>Pérennisation</a:t>
            </a:r>
            <a:endParaRPr lang="fr-BE" dirty="0" smtClean="0"/>
          </a:p>
          <a:p>
            <a:r>
              <a:rPr lang="fr-BE" b="1" dirty="0" smtClean="0"/>
              <a:t>Extension</a:t>
            </a:r>
            <a:r>
              <a:rPr lang="fr-BE" dirty="0" smtClean="0"/>
              <a:t> de la commission vélo à d’autres acteurs (SNCB, SPW, …)</a:t>
            </a:r>
            <a:endParaRPr lang="fr-BE" dirty="0"/>
          </a:p>
          <a:p>
            <a:pPr marL="0" indent="0">
              <a:buNone/>
            </a:pPr>
            <a:r>
              <a:rPr lang="fr-BE" b="1" dirty="0" smtClean="0">
                <a:solidFill>
                  <a:srgbClr val="92D050"/>
                </a:solidFill>
              </a:rPr>
              <a:t>PCM</a:t>
            </a:r>
          </a:p>
          <a:p>
            <a:r>
              <a:rPr lang="fr-BE" b="1" dirty="0" smtClean="0"/>
              <a:t>Réalisation réelle et rapide</a:t>
            </a:r>
            <a:r>
              <a:rPr lang="fr-BE" dirty="0" smtClean="0"/>
              <a:t> avec une réelle attention à la problématique cycliste</a:t>
            </a:r>
          </a:p>
          <a:p>
            <a:r>
              <a:rPr lang="fr-BE" dirty="0" smtClean="0"/>
              <a:t>Réserver annuellement des </a:t>
            </a:r>
            <a:r>
              <a:rPr lang="fr-BE" b="1" dirty="0" smtClean="0"/>
              <a:t>moyens budgétaires</a:t>
            </a:r>
            <a:r>
              <a:rPr lang="fr-BE" dirty="0" smtClean="0"/>
              <a:t> pour la mise en œuvre du PCM/vélo</a:t>
            </a:r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cap="small" dirty="0" smtClean="0">
                <a:solidFill>
                  <a:srgbClr val="98BF0E"/>
                </a:solidFill>
              </a:rPr>
              <a:t>Conclusion : Réalisations [2012-2018]</a:t>
            </a:r>
            <a:endParaRPr lang="fr-BE" b="1" cap="small" dirty="0">
              <a:solidFill>
                <a:srgbClr val="98BF0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79442"/>
            <a:ext cx="10515600" cy="4351338"/>
          </a:xfrm>
        </p:spPr>
        <p:txBody>
          <a:bodyPr/>
          <a:lstStyle/>
          <a:p>
            <a:r>
              <a:rPr lang="fr-BE" dirty="0" smtClean="0">
                <a:sym typeface="Wingdings"/>
              </a:rPr>
              <a:t> </a:t>
            </a:r>
            <a:r>
              <a:rPr lang="fr-BE" dirty="0" smtClean="0"/>
              <a:t>Pratiquement aucun nouveau aménagement (sauf SUL en 2014) et peu de travaux d’entretien -&gt; pas d’amélioration de la « </a:t>
            </a:r>
            <a:r>
              <a:rPr lang="fr-BE" dirty="0" err="1" smtClean="0"/>
              <a:t>cyclabilité</a:t>
            </a:r>
            <a:r>
              <a:rPr lang="fr-BE" smtClean="0"/>
              <a:t> »</a:t>
            </a:r>
            <a:endParaRPr lang="fr-BE" dirty="0" smtClean="0"/>
          </a:p>
          <a:p>
            <a:r>
              <a:rPr lang="fr-BE" dirty="0">
                <a:sym typeface="Wingdings"/>
              </a:rPr>
              <a:t> </a:t>
            </a:r>
            <a:r>
              <a:rPr lang="fr-BE" dirty="0" smtClean="0"/>
              <a:t>Aucun budget réservé au vélo</a:t>
            </a:r>
          </a:p>
          <a:p>
            <a:r>
              <a:rPr lang="fr-BE" dirty="0">
                <a:sym typeface="Wingdings"/>
              </a:rPr>
              <a:t> </a:t>
            </a:r>
            <a:r>
              <a:rPr lang="fr-BE" dirty="0" smtClean="0">
                <a:sym typeface="Wingdings"/>
              </a:rPr>
              <a:t>Concertation : </a:t>
            </a:r>
            <a:r>
              <a:rPr lang="fr-BE" dirty="0" smtClean="0"/>
              <a:t>Commission vélo</a:t>
            </a:r>
          </a:p>
          <a:p>
            <a:r>
              <a:rPr lang="fr-BE" dirty="0" smtClean="0">
                <a:sym typeface="Wingdings"/>
              </a:rPr>
              <a:t> Brevet cycliste / A vélo autrement</a:t>
            </a:r>
            <a:endParaRPr lang="fr-BE" dirty="0" smtClean="0"/>
          </a:p>
          <a:p>
            <a:r>
              <a:rPr lang="fr-BE" dirty="0">
                <a:sym typeface="Wingdings"/>
              </a:rPr>
              <a:t></a:t>
            </a:r>
            <a:r>
              <a:rPr lang="fr-BE" dirty="0" smtClean="0">
                <a:sym typeface="Wingdings"/>
              </a:rPr>
              <a:t> </a:t>
            </a:r>
            <a:r>
              <a:rPr lang="fr-BE" dirty="0" smtClean="0"/>
              <a:t>Prise en compte des cyclistes dans les nouveaux aménagements (ex : </a:t>
            </a:r>
            <a:r>
              <a:rPr lang="fr-BE" dirty="0" err="1" smtClean="0"/>
              <a:t>Leuzarena</a:t>
            </a:r>
            <a:r>
              <a:rPr lang="fr-BE" dirty="0" smtClean="0"/>
              <a:t>) mais sans vision globale (</a:t>
            </a:r>
            <a:r>
              <a:rPr lang="fr-BE" dirty="0" err="1" smtClean="0"/>
              <a:t>Grand-place</a:t>
            </a:r>
            <a:r>
              <a:rPr lang="fr-BE" dirty="0" smtClean="0"/>
              <a:t>)</a:t>
            </a:r>
          </a:p>
          <a:p>
            <a:r>
              <a:rPr lang="fr-BE" dirty="0" smtClean="0">
                <a:sym typeface="Wingdings"/>
              </a:rPr>
              <a:t> </a:t>
            </a:r>
            <a:r>
              <a:rPr lang="fr-BE" dirty="0" smtClean="0"/>
              <a:t>Promesses : PCM, Ravel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cap="small" dirty="0" smtClean="0">
                <a:solidFill>
                  <a:srgbClr val="98BF0E"/>
                </a:solidFill>
              </a:rPr>
              <a:t>Conclusion : Nos rêves pour [2018-2024]</a:t>
            </a:r>
            <a:endParaRPr lang="fr-BE" b="1" cap="small" dirty="0">
              <a:solidFill>
                <a:srgbClr val="98BF0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b="1" dirty="0" smtClean="0"/>
              <a:t>Politique cyclable combinant …</a:t>
            </a:r>
            <a:endParaRPr lang="fr-BE" dirty="0" smtClean="0"/>
          </a:p>
          <a:p>
            <a:pPr marL="0" indent="0">
              <a:buNone/>
            </a:pPr>
            <a:r>
              <a:rPr lang="fr-BE" dirty="0">
                <a:sym typeface="Wingdings"/>
              </a:rPr>
              <a:t> </a:t>
            </a:r>
            <a:r>
              <a:rPr lang="fr-BE" dirty="0" smtClean="0"/>
              <a:t>Réalisation d’itinéraires cyclables couvrant l’ensemble du territoire</a:t>
            </a:r>
          </a:p>
          <a:p>
            <a:pPr marL="0" indent="0">
              <a:buNone/>
            </a:pPr>
            <a:r>
              <a:rPr lang="fr-BE" dirty="0">
                <a:sym typeface="Wingdings"/>
              </a:rPr>
              <a:t> </a:t>
            </a:r>
            <a:r>
              <a:rPr lang="fr-BE" dirty="0" smtClean="0"/>
              <a:t>Entretien des infrastructures</a:t>
            </a:r>
          </a:p>
          <a:p>
            <a:pPr marL="0" indent="0">
              <a:buNone/>
            </a:pPr>
            <a:r>
              <a:rPr lang="fr-BE" dirty="0">
                <a:sym typeface="Wingdings"/>
              </a:rPr>
              <a:t> </a:t>
            </a:r>
            <a:r>
              <a:rPr lang="fr-BE" dirty="0" smtClean="0"/>
              <a:t>Formation des jeunes</a:t>
            </a:r>
          </a:p>
          <a:p>
            <a:pPr marL="0" indent="0">
              <a:buNone/>
            </a:pPr>
            <a:r>
              <a:rPr lang="fr-BE" dirty="0">
                <a:sym typeface="Wingdings"/>
              </a:rPr>
              <a:t> </a:t>
            </a:r>
            <a:r>
              <a:rPr lang="fr-BE" dirty="0" smtClean="0"/>
              <a:t>Encourager les citoyens (élèves, travailleurs, habitants) au vélo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cap="small" dirty="0" smtClean="0">
                <a:solidFill>
                  <a:srgbClr val="98BF0E"/>
                </a:solidFill>
              </a:rPr>
              <a:t>Avant et après les </a:t>
            </a:r>
            <a:r>
              <a:rPr lang="fr-BE" b="1" cap="small" dirty="0" err="1" smtClean="0">
                <a:solidFill>
                  <a:srgbClr val="98BF0E"/>
                </a:solidFill>
              </a:rPr>
              <a:t>elections</a:t>
            </a:r>
            <a:endParaRPr lang="fr-BE" b="1" cap="small" dirty="0">
              <a:solidFill>
                <a:srgbClr val="98BF0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Analyser les programmes des partis et évaluer les projets vélo </a:t>
            </a:r>
          </a:p>
          <a:p>
            <a:r>
              <a:rPr lang="fr-BE" dirty="0" smtClean="0"/>
              <a:t>Faire un bilan à mi-parcours en rappelant aux partis leurs engagements dans leur programme</a:t>
            </a:r>
          </a:p>
          <a:p>
            <a:pPr marL="0" indent="0">
              <a:buNone/>
            </a:pPr>
            <a:endParaRPr lang="fr-BE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173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BE" sz="6000" b="1" cap="small" dirty="0" smtClean="0">
                <a:solidFill>
                  <a:srgbClr val="98BF0E"/>
                </a:solidFill>
              </a:rPr>
              <a:t>Questions ? Remarques ?</a:t>
            </a:r>
            <a:endParaRPr lang="fr-BE" sz="6000" b="1" cap="small" dirty="0">
              <a:solidFill>
                <a:srgbClr val="98BF0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665163"/>
            <a:ext cx="9628909" cy="879475"/>
          </a:xfrm>
        </p:spPr>
        <p:txBody>
          <a:bodyPr>
            <a:noAutofit/>
          </a:bodyPr>
          <a:lstStyle/>
          <a:p>
            <a:pPr algn="l"/>
            <a:r>
              <a:rPr lang="fr-BE" sz="4000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Le GRACQ à Bruxelles et en Wallonie</a:t>
            </a:r>
            <a:endParaRPr lang="fr-BE" sz="4000" dirty="0">
              <a:solidFill>
                <a:srgbClr val="98BF0E"/>
              </a:solidFill>
              <a:latin typeface="Montserrat" panose="02000505000000020004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911927"/>
            <a:ext cx="9144000" cy="3345873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2800" dirty="0" smtClean="0">
                <a:solidFill>
                  <a:srgbClr val="776854"/>
                </a:solidFill>
              </a:rPr>
              <a:t>Groupes locaux / points de contact sur l’ensemble du territoire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776854"/>
                </a:solidFill>
              </a:rPr>
              <a:t>Wallonie : 26 groupes locaux et 31 points de contact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776854"/>
                </a:solidFill>
              </a:rPr>
              <a:t>Bruxelles : 11 groupes locaux et 6 points de contact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2800" dirty="0" smtClean="0">
                <a:solidFill>
                  <a:srgbClr val="776854"/>
                </a:solidFill>
              </a:rPr>
              <a:t>Groupes thématiques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776854"/>
                </a:solidFill>
              </a:rPr>
              <a:t>aménagements, qualité de l’air, RER-vélo, </a:t>
            </a:r>
            <a:br>
              <a:rPr lang="fr-BE" sz="2400" dirty="0" smtClean="0">
                <a:solidFill>
                  <a:srgbClr val="776854"/>
                </a:solidFill>
              </a:rPr>
            </a:br>
            <a:r>
              <a:rPr lang="fr-BE" sz="2400" dirty="0" smtClean="0">
                <a:solidFill>
                  <a:srgbClr val="776854"/>
                </a:solidFill>
              </a:rPr>
              <a:t>code de la route…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2800" dirty="0" smtClean="0">
                <a:solidFill>
                  <a:srgbClr val="776854"/>
                </a:solidFill>
              </a:rPr>
              <a:t>Secrétariat général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776854"/>
                </a:solidFill>
              </a:rPr>
              <a:t>Équipe de 7 permanents (Bruxelles &amp; Namur)</a:t>
            </a:r>
          </a:p>
          <a:p>
            <a:pPr algn="l"/>
            <a:endParaRPr lang="fr-BE" dirty="0" smtClean="0">
              <a:solidFill>
                <a:srgbClr val="776854"/>
              </a:solidFill>
            </a:endParaRPr>
          </a:p>
          <a:p>
            <a:pPr algn="l"/>
            <a:r>
              <a:rPr lang="fr-BE" sz="2200" dirty="0" smtClean="0">
                <a:solidFill>
                  <a:srgbClr val="776854"/>
                </a:solidFill>
              </a:rPr>
              <a:t>+ Collaboration avec le Fietsersbond </a:t>
            </a:r>
            <a:br>
              <a:rPr lang="fr-BE" sz="2200" dirty="0" smtClean="0">
                <a:solidFill>
                  <a:srgbClr val="776854"/>
                </a:solidFill>
              </a:rPr>
            </a:br>
            <a:r>
              <a:rPr lang="fr-BE" sz="2200" dirty="0" smtClean="0">
                <a:solidFill>
                  <a:srgbClr val="776854"/>
                </a:solidFill>
              </a:rPr>
              <a:t>	(niveaux fédéral et bruxellois)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5871" y="3099089"/>
            <a:ext cx="4510668" cy="280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0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18" y="1704109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0878" y="665163"/>
            <a:ext cx="9628909" cy="879475"/>
          </a:xfrm>
        </p:spPr>
        <p:txBody>
          <a:bodyPr>
            <a:noAutofit/>
          </a:bodyPr>
          <a:lstStyle/>
          <a:p>
            <a:pPr algn="l"/>
            <a:r>
              <a:rPr lang="fr-BE" sz="4000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Campagnes &amp; actions : exemples</a:t>
            </a:r>
            <a:endParaRPr lang="fr-BE" sz="4000" dirty="0">
              <a:solidFill>
                <a:srgbClr val="98BF0E"/>
              </a:solidFill>
              <a:latin typeface="Montserrat" panose="02000505000000020004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9471" y="1704109"/>
            <a:ext cx="2859031" cy="181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6673" y="2107922"/>
            <a:ext cx="19812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254" y="4005427"/>
            <a:ext cx="6196157" cy="22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590" y="1704109"/>
            <a:ext cx="2991646" cy="214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7217" y="1954693"/>
            <a:ext cx="3506502" cy="2042868"/>
          </a:xfrm>
        </p:spPr>
        <p:txBody>
          <a:bodyPr>
            <a:noAutofit/>
          </a:bodyPr>
          <a:lstStyle/>
          <a:p>
            <a:pPr algn="l"/>
            <a:r>
              <a:rPr lang="fr-BE" sz="4400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Le vélo, des avantages multiples</a:t>
            </a:r>
            <a:endParaRPr lang="fr-BE" sz="4400" dirty="0">
              <a:solidFill>
                <a:srgbClr val="98BF0E"/>
              </a:solidFill>
              <a:latin typeface="Montserrat" panose="02000505000000020004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77" y="0"/>
            <a:ext cx="5388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665163"/>
            <a:ext cx="9368589" cy="874879"/>
          </a:xfrm>
        </p:spPr>
        <p:txBody>
          <a:bodyPr>
            <a:noAutofit/>
          </a:bodyPr>
          <a:lstStyle/>
          <a:p>
            <a:r>
              <a:rPr lang="fr-BE" sz="4400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Le thermomètre cycliste </a:t>
            </a:r>
            <a:br>
              <a:rPr lang="fr-BE" sz="4400" dirty="0" smtClean="0">
                <a:solidFill>
                  <a:srgbClr val="98BF0E"/>
                </a:solidFill>
                <a:latin typeface="Montserrat" panose="02000505000000020004" pitchFamily="2" charset="0"/>
              </a:rPr>
            </a:br>
            <a:r>
              <a:rPr lang="fr-BE" sz="2000" dirty="0" smtClean="0">
                <a:solidFill>
                  <a:srgbClr val="98BF0E"/>
                </a:solidFill>
                <a:latin typeface="Montserrat" panose="02000505000000020004" pitchFamily="2" charset="0"/>
              </a:rPr>
              <a:t>(février 2017)</a:t>
            </a:r>
            <a:endParaRPr lang="fr-BE" sz="2000" dirty="0">
              <a:solidFill>
                <a:srgbClr val="98BF0E"/>
              </a:solidFill>
              <a:latin typeface="Montserrat" panose="02000505000000020004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197768"/>
            <a:ext cx="9144000" cy="306003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776854"/>
                </a:solidFill>
              </a:rPr>
              <a:t>Enquête auprès de 7000 cyclistes et non cyclistes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776854"/>
                </a:solidFill>
              </a:rPr>
              <a:t>Obstacles à la pratique du vélo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776854"/>
                </a:solidFill>
              </a:rPr>
              <a:t>Evaluation de 10 thématiques (besoins cyclistes)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776854"/>
                </a:solidFill>
              </a:rPr>
              <a:t>Points positifs et recommandations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776854"/>
                </a:solidFill>
              </a:rPr>
              <a:t>Niveau fédéral et niveau régional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BE" dirty="0" smtClean="0">
              <a:solidFill>
                <a:srgbClr val="776854"/>
              </a:solidFill>
            </a:endParaRP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0442" y="2938447"/>
            <a:ext cx="3096761" cy="30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67" y="5257800"/>
            <a:ext cx="11853333" cy="1600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334" y="290416"/>
            <a:ext cx="8192943" cy="57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2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742950"/>
            <a:ext cx="116967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7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925</Words>
  <Application>Microsoft Office PowerPoint</Application>
  <PresentationFormat>Custom</PresentationFormat>
  <Paragraphs>182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Thème Office</vt:lpstr>
      <vt:lpstr>Élections communales 2018   Propositions du GRACQ pour Leuze-en-Hainaut</vt:lpstr>
      <vt:lpstr>Le GRACQ en quelques mots…</vt:lpstr>
      <vt:lpstr>Le GRACQ en quelques mots…</vt:lpstr>
      <vt:lpstr>Le GRACQ à Bruxelles et en Wallonie</vt:lpstr>
      <vt:lpstr>Campagnes &amp; actions : exemples</vt:lpstr>
      <vt:lpstr>Le vélo, des avantages multiples</vt:lpstr>
      <vt:lpstr>Le thermomètre cycliste  (février 2017)</vt:lpstr>
      <vt:lpstr>PowerPoint Presentation</vt:lpstr>
      <vt:lpstr>PowerPoint Presentation</vt:lpstr>
      <vt:lpstr>LE VÉLO, UNE QUESTION DE CULTURE ?</vt:lpstr>
      <vt:lpstr>PowerPoint Presentation</vt:lpstr>
      <vt:lpstr>PowerPoint Presentation</vt:lpstr>
      <vt:lpstr>Que peuvent faire les décideurs politiques pour le vélo à Leuze ?</vt:lpstr>
      <vt:lpstr>THEMATIQUES</vt:lpstr>
      <vt:lpstr>ITINERAIRES CYCLABLES</vt:lpstr>
      <vt:lpstr>ITINERAIRES CYCLABLES – Situation actuelle</vt:lpstr>
      <vt:lpstr>ITINERAIRES CYCLABLES – Nos demandes</vt:lpstr>
      <vt:lpstr>ENTRETIEN</vt:lpstr>
      <vt:lpstr>ENTRETIEN – Situation actuelle</vt:lpstr>
      <vt:lpstr>ENTRETIEN – Nos demandes</vt:lpstr>
      <vt:lpstr>Education des jeunes</vt:lpstr>
      <vt:lpstr>Jeunes – Situation actuelle</vt:lpstr>
      <vt:lpstr>Jeunes – Nos demandes</vt:lpstr>
      <vt:lpstr>Encourager l’usage du vélo</vt:lpstr>
      <vt:lpstr>Encourager – Situation actuelle</vt:lpstr>
      <vt:lpstr>Encourager – Nos demandes</vt:lpstr>
      <vt:lpstr>Une administration communale qui montre l’exemple</vt:lpstr>
      <vt:lpstr>Politique cyclable </vt:lpstr>
      <vt:lpstr>Politique cyclable – Situation actuelle</vt:lpstr>
      <vt:lpstr>Politique cyclable – Nos demandes</vt:lpstr>
      <vt:lpstr>Conclusion : Réalisations [2012-2018]</vt:lpstr>
      <vt:lpstr>Conclusion : Nos rêves pour [2018-2024]</vt:lpstr>
      <vt:lpstr>Avant et après les elections</vt:lpstr>
      <vt:lpstr>Questions ? Remarques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Mobilité cycliste en région Bruxelloise</dc:title>
  <dc:creator>Florine</dc:creator>
  <cp:lastModifiedBy>Christine Delcroix</cp:lastModifiedBy>
  <cp:revision>137</cp:revision>
  <cp:lastPrinted>2017-11-14T13:32:24Z</cp:lastPrinted>
  <dcterms:created xsi:type="dcterms:W3CDTF">2017-04-14T10:06:09Z</dcterms:created>
  <dcterms:modified xsi:type="dcterms:W3CDTF">2018-06-19T08:18:07Z</dcterms:modified>
</cp:coreProperties>
</file>